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.tif"/><Relationship Id="rId5" Type="http://schemas.openxmlformats.org/officeDocument/2006/relationships/image" Target="../media/image13.jpeg"/><Relationship Id="rId6" Type="http://schemas.openxmlformats.org/officeDocument/2006/relationships/image" Target="../media/image14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image" Target="../media/image22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4.tif"/><Relationship Id="rId7" Type="http://schemas.openxmlformats.org/officeDocument/2006/relationships/image" Target="../media/image5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8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.tif"/><Relationship Id="rId5" Type="http://schemas.openxmlformats.org/officeDocument/2006/relationships/image" Target="../media/image13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0" Type="http://schemas.openxmlformats.org/officeDocument/2006/relationships/image" Target="../media/image20.jpeg"/><Relationship Id="rId11" Type="http://schemas.openxmlformats.org/officeDocument/2006/relationships/image" Target="../media/image26.jpeg"/><Relationship Id="rId12" Type="http://schemas.openxmlformats.org/officeDocument/2006/relationships/image" Target="../media/image27.jpeg"/><Relationship Id="rId13" Type="http://schemas.openxmlformats.org/officeDocument/2006/relationships/image" Target="../media/image2.tif"/><Relationship Id="rId14" Type="http://schemas.openxmlformats.org/officeDocument/2006/relationships/image" Target="../media/image3.tif"/><Relationship Id="rId15" Type="http://schemas.openxmlformats.org/officeDocument/2006/relationships/image" Target="../media/image4.tif"/><Relationship Id="rId16" Type="http://schemas.openxmlformats.org/officeDocument/2006/relationships/image" Target="../media/image5.tif"/><Relationship Id="rId17" Type="http://schemas.openxmlformats.org/officeDocument/2006/relationships/image" Target="../media/image6.jpeg"/><Relationship Id="rId18" Type="http://schemas.openxmlformats.org/officeDocument/2006/relationships/image" Target="../media/image7.jpeg"/><Relationship Id="rId19" Type="http://schemas.openxmlformats.org/officeDocument/2006/relationships/image" Target="../media/image3.jpeg"/><Relationship Id="rId20" Type="http://schemas.openxmlformats.org/officeDocument/2006/relationships/image" Target="../media/image4.jpeg"/><Relationship Id="rId21" Type="http://schemas.openxmlformats.org/officeDocument/2006/relationships/image" Target="../media/image28.jpeg"/><Relationship Id="rId22" Type="http://schemas.openxmlformats.org/officeDocument/2006/relationships/image" Target="../media/image29.jpeg"/><Relationship Id="rId23" Type="http://schemas.openxmlformats.org/officeDocument/2006/relationships/image" Target="../media/image30.jpeg"/><Relationship Id="rId24" Type="http://schemas.openxmlformats.org/officeDocument/2006/relationships/image" Target="../media/image31.jpeg"/><Relationship Id="rId25" Type="http://schemas.openxmlformats.org/officeDocument/2006/relationships/image" Target="../media/image22.jpeg"/><Relationship Id="rId26" Type="http://schemas.openxmlformats.org/officeDocument/2006/relationships/image" Target="../media/image19.jpeg"/><Relationship Id="rId27" Type="http://schemas.openxmlformats.org/officeDocument/2006/relationships/image" Target="../media/image14.jpeg"/><Relationship Id="rId28" Type="http://schemas.openxmlformats.org/officeDocument/2006/relationships/image" Target="../media/image21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johnwilsonauthor.com" TargetMode="External"/><Relationship Id="rId3" Type="http://schemas.openxmlformats.org/officeDocument/2006/relationships/hyperlink" Target="http://www.warmuseum.ca/firstworldwar/" TargetMode="External"/><Relationship Id="rId4" Type="http://schemas.openxmlformats.org/officeDocument/2006/relationships/hyperlink" Target="http://www.veterans.gc.ca/eng/remembrance/history/first-world-war" TargetMode="External"/><Relationship Id="rId5" Type="http://schemas.openxmlformats.org/officeDocument/2006/relationships/hyperlink" Target="http://ww1.canada.com" TargetMode="External"/><Relationship Id="rId6" Type="http://schemas.openxmlformats.org/officeDocument/2006/relationships/hyperlink" Target="http://www.thecanadianencyclopedia.ca/en/article/first-world-war-wwi/" TargetMode="External"/><Relationship Id="rId7" Type="http://schemas.openxmlformats.org/officeDocument/2006/relationships/hyperlink" Target="https://www.collectionscanada.gc.ca/firstworldwar/index-e.html" TargetMode="External"/><Relationship Id="rId8" Type="http://schemas.openxmlformats.org/officeDocument/2006/relationships/hyperlink" Target="http://www.thememoryproject.com/stories/WWI" TargetMode="Externa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warmuseum.ca/firstworldwar/" TargetMode="External"/><Relationship Id="rId3" Type="http://schemas.openxmlformats.org/officeDocument/2006/relationships/hyperlink" Target="http://www.veterans.gc.ca/eng/remembrance/history/first-world-war" TargetMode="External"/><Relationship Id="rId4" Type="http://schemas.openxmlformats.org/officeDocument/2006/relationships/hyperlink" Target="http://ww1.canada.com" TargetMode="External"/><Relationship Id="rId5" Type="http://schemas.openxmlformats.org/officeDocument/2006/relationships/hyperlink" Target="http://www.thecanadianencyclopedia.ca/en/article/first-world-war-wwi/" TargetMode="External"/><Relationship Id="rId6" Type="http://schemas.openxmlformats.org/officeDocument/2006/relationships/hyperlink" Target="https://www.collectionscanada.gc.ca/firstworldwar/index-e.html" TargetMode="External"/><Relationship Id="rId7" Type="http://schemas.openxmlformats.org/officeDocument/2006/relationships/hyperlink" Target="http://www.thememoryproject.com/stories/WWI" TargetMode="Externa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5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xfrm>
            <a:off x="1282700" y="889000"/>
            <a:ext cx="10464800" cy="3302000"/>
          </a:xfrm>
          <a:prstGeom prst="rect">
            <a:avLst/>
          </a:prstGeom>
        </p:spPr>
        <p:txBody>
          <a:bodyPr/>
          <a:lstStyle>
            <a:lvl1pPr defTabSz="543305">
              <a:defRPr sz="744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Bring the Battle of Vimy Ridge into Elementary Libraries and Classrooms</a:t>
            </a:r>
          </a:p>
        </p:txBody>
      </p:sp>
      <p:sp>
        <p:nvSpPr>
          <p:cNvPr id="120" name="Shape 120"/>
          <p:cNvSpPr/>
          <p:nvPr>
            <p:ph type="subTitle" sz="quarter" idx="1"/>
          </p:nvPr>
        </p:nvSpPr>
        <p:spPr>
          <a:xfrm>
            <a:off x="1231900" y="4394200"/>
            <a:ext cx="10464800" cy="751086"/>
          </a:xfrm>
          <a:prstGeom prst="rect">
            <a:avLst/>
          </a:prstGeom>
        </p:spPr>
        <p:txBody>
          <a:bodyPr/>
          <a:lstStyle/>
          <a:p>
            <a:pPr/>
            <a:r>
              <a:t>Sigmund Brouwer and John Wilson</a:t>
            </a:r>
          </a:p>
        </p:txBody>
      </p:sp>
      <p:pic>
        <p:nvPicPr>
          <p:cNvPr id="121" name="f3c73ed12a5620eb0b2edf1149c76c9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1601" y="5302498"/>
            <a:ext cx="7465320" cy="40768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Vimy_Memorial_(September_2010)_cropp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3464" y="358672"/>
            <a:ext cx="12106871" cy="8876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19890275-0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942" y="1780341"/>
            <a:ext cx="12252413" cy="6209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title"/>
          </p:nvPr>
        </p:nvSpPr>
        <p:spPr>
          <a:xfrm>
            <a:off x="647700" y="3816350"/>
            <a:ext cx="11099800" cy="2120900"/>
          </a:xfrm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The map I promised not to Show!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title"/>
          </p:nvPr>
        </p:nvSpPr>
        <p:spPr>
          <a:xfrm>
            <a:off x="1930400" y="212129"/>
            <a:ext cx="8244037" cy="930871"/>
          </a:xfrm>
          <a:prstGeom prst="rect">
            <a:avLst/>
          </a:prstGeom>
        </p:spPr>
        <p:txBody>
          <a:bodyPr/>
          <a:lstStyle>
            <a:lvl1pPr defTabSz="391414">
              <a:defRPr sz="5360"/>
            </a:lvl1pPr>
          </a:lstStyle>
          <a:p>
            <a:pPr/>
            <a:r>
              <a:t>The Battle of Arras</a:t>
            </a:r>
          </a:p>
        </p:txBody>
      </p:sp>
      <p:pic>
        <p:nvPicPr>
          <p:cNvPr id="151" name="Usma_battle_of_arras_19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5537" y="1300534"/>
            <a:ext cx="5364667" cy="82737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title"/>
          </p:nvPr>
        </p:nvSpPr>
        <p:spPr>
          <a:xfrm>
            <a:off x="863600" y="1143000"/>
            <a:ext cx="11099800" cy="7137004"/>
          </a:xfrm>
          <a:prstGeom prst="rect">
            <a:avLst/>
          </a:prstGeom>
        </p:spPr>
        <p:txBody>
          <a:bodyPr/>
          <a:lstStyle/>
          <a:p>
            <a:pPr/>
            <a:r>
              <a:t>Resources</a:t>
            </a:r>
          </a:p>
          <a:p>
            <a:pPr/>
            <a:r>
              <a:t>Non-Fiction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At Vimy Rid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7035" y="154849"/>
            <a:ext cx="4988521" cy="4280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619+Kp5MfQL._SX406_BO1,204,203,200_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378" y="4614117"/>
            <a:ext cx="3963012" cy="4856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72711" y="56578"/>
            <a:ext cx="3061697" cy="4724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FRom Vimy to Victory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39052" y="5365205"/>
            <a:ext cx="4525738" cy="3919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61jD26NQaHL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50680" y="4668291"/>
            <a:ext cx="3250791" cy="4881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51653S4Q6TL._SX435_BO1,204,203,200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07126" y="378364"/>
            <a:ext cx="3929895" cy="4271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the greta Wa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310" y="519467"/>
            <a:ext cx="3995081" cy="4035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War-to-End-All-Wars.jpg.pagespeed.ce.T0F2OgJBSx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31841" y="156815"/>
            <a:ext cx="1981052" cy="1981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51dtMY7MoZL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2341" y="5692409"/>
            <a:ext cx="3425099" cy="2644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sc000f5577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79449" y="5555742"/>
            <a:ext cx="2464380" cy="2942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the war to end all wars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75795" y="2404166"/>
            <a:ext cx="1763203" cy="2205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WWI horrible Histories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738909" y="4932723"/>
            <a:ext cx="3008204" cy="4604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A Soldier's Sketchbook (1) 2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556586" y="5515382"/>
            <a:ext cx="3370025" cy="29144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G_03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982" y="339627"/>
            <a:ext cx="4425450" cy="5181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desperate glory 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5406" y="-2845"/>
            <a:ext cx="3768954" cy="4597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Desperate Glory 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6493" y="4484346"/>
            <a:ext cx="8920313" cy="51886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title"/>
          </p:nvPr>
        </p:nvSpPr>
        <p:spPr>
          <a:xfrm>
            <a:off x="698500" y="3479800"/>
            <a:ext cx="11099800" cy="2120900"/>
          </a:xfrm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  <a:r>
              <a:t>Resources</a:t>
            </a:r>
          </a:p>
          <a:p>
            <a:pPr defTabSz="484886">
              <a:defRPr sz="6640"/>
            </a:pPr>
            <a:r>
              <a:t>Fiction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51+bAfb0hzL._SX326_BO1,204,203,200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1764" y="297814"/>
            <a:ext cx="3194483" cy="485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51d51NLi6-L._SX351_BO1,204,203,200_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61856" y="259107"/>
            <a:ext cx="3426655" cy="4843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78263" y="5424402"/>
            <a:ext cx="3685314" cy="4094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2741" y="5361930"/>
            <a:ext cx="3371834" cy="4238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99569" y="344423"/>
            <a:ext cx="2906917" cy="4532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77335" y="5103074"/>
            <a:ext cx="3462935" cy="46080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title"/>
          </p:nvPr>
        </p:nvSpPr>
        <p:spPr>
          <a:xfrm>
            <a:off x="762000" y="838200"/>
            <a:ext cx="11362482" cy="1554411"/>
          </a:xfrm>
          <a:prstGeom prst="rect">
            <a:avLst/>
          </a:prstGeom>
        </p:spPr>
        <p:txBody>
          <a:bodyPr/>
          <a:lstStyle>
            <a:lvl1pPr defTabSz="408940">
              <a:defRPr sz="5600"/>
            </a:lvl1pPr>
          </a:lstStyle>
          <a:p>
            <a:pPr/>
            <a:r>
              <a:t>The Battle of Vimy Ridge in Context</a:t>
            </a:r>
          </a:p>
        </p:txBody>
      </p:sp>
      <p:sp>
        <p:nvSpPr>
          <p:cNvPr id="124" name="Shape 124"/>
          <p:cNvSpPr/>
          <p:nvPr>
            <p:ph type="body" sz="half" idx="1"/>
          </p:nvPr>
        </p:nvSpPr>
        <p:spPr>
          <a:xfrm>
            <a:off x="977900" y="3714750"/>
            <a:ext cx="10941646" cy="4125367"/>
          </a:xfrm>
          <a:prstGeom prst="rect">
            <a:avLst/>
          </a:prstGeom>
        </p:spPr>
        <p:txBody>
          <a:bodyPr/>
          <a:lstStyle/>
          <a:p>
            <a:pPr/>
            <a:r>
              <a:t>age appropriate history</a:t>
            </a:r>
          </a:p>
          <a:p>
            <a:pPr/>
            <a:r>
              <a:t>a growing sense of Canadian nationhood</a:t>
            </a:r>
          </a:p>
          <a:p>
            <a:pPr/>
            <a:r>
              <a:t>teaching the history of the First World War</a:t>
            </a:r>
          </a:p>
          <a:p>
            <a:pPr/>
            <a:r>
              <a:t>the experience of Canadian soldiers at war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WingPrayer3-v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644" y="714821"/>
            <a:ext cx="3094199" cy="4638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DarkTerror-v1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8288" y="113903"/>
            <a:ext cx="3135798" cy="4700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DangerousGame3_v1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03335" y="653752"/>
            <a:ext cx="3187995" cy="4779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red goodwin cover 4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09409" y="5044539"/>
            <a:ext cx="2944441" cy="45146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title"/>
          </p:nvPr>
        </p:nvSpPr>
        <p:spPr>
          <a:xfrm>
            <a:off x="800100" y="3613150"/>
            <a:ext cx="11099800" cy="2120900"/>
          </a:xfrm>
          <a:prstGeom prst="rect">
            <a:avLst/>
          </a:prstGeom>
        </p:spPr>
        <p:txBody>
          <a:bodyPr/>
          <a:lstStyle/>
          <a:p>
            <a:pPr/>
            <a:r>
              <a:t>A Soldier’s Life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A Soldier's Sketchbook (1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734" y="242308"/>
            <a:ext cx="12456312" cy="3758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G_402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1722" y="4313103"/>
            <a:ext cx="11338211" cy="5116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G_40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0356" y="261031"/>
            <a:ext cx="9800986" cy="4624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G_402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3743" y="5061732"/>
            <a:ext cx="9818371" cy="4464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G_40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077" y="6369239"/>
            <a:ext cx="7103190" cy="3324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G_402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56295" y="3117589"/>
            <a:ext cx="7292497" cy="3399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G_402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644" y="89281"/>
            <a:ext cx="7047808" cy="32471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title"/>
          </p:nvPr>
        </p:nvSpPr>
        <p:spPr>
          <a:xfrm>
            <a:off x="520700" y="3695700"/>
            <a:ext cx="11099800" cy="2120900"/>
          </a:xfrm>
          <a:prstGeom prst="rect">
            <a:avLst/>
          </a:prstGeom>
        </p:spPr>
        <p:txBody>
          <a:bodyPr/>
          <a:lstStyle/>
          <a:p>
            <a:pPr/>
            <a:r>
              <a:t>Handout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type="title"/>
          </p:nvPr>
        </p:nvSpPr>
        <p:spPr>
          <a:xfrm>
            <a:off x="114300" y="-25400"/>
            <a:ext cx="3431431" cy="585441"/>
          </a:xfrm>
          <a:prstGeom prst="rect">
            <a:avLst/>
          </a:prstGeom>
        </p:spPr>
        <p:txBody>
          <a:bodyPr/>
          <a:lstStyle>
            <a:lvl1pPr defTabSz="233679">
              <a:defRPr sz="3200"/>
            </a:lvl1pPr>
          </a:lstStyle>
          <a:p>
            <a:pPr/>
            <a:r>
              <a:t>Vimy Resources</a:t>
            </a:r>
          </a:p>
        </p:txBody>
      </p:sp>
      <p:pic>
        <p:nvPicPr>
          <p:cNvPr id="203" name="At Vimy Rid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7214" y="650149"/>
            <a:ext cx="1654801" cy="1419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619+Kp5MfQL._SX406_BO1,204,203,200_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48945" y="650825"/>
            <a:ext cx="1313537" cy="1609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85327" y="564578"/>
            <a:ext cx="1031215" cy="1591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FRom Vimy to Victory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79154" y="671508"/>
            <a:ext cx="1688958" cy="1462638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/>
        </p:nvSpPr>
        <p:spPr>
          <a:xfrm>
            <a:off x="177800" y="2108200"/>
            <a:ext cx="3431431" cy="58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233679">
              <a:defRPr sz="3200"/>
            </a:lvl1pPr>
          </a:lstStyle>
          <a:p>
            <a:pPr/>
            <a:r>
              <a:t>WWI Non-Fiction</a:t>
            </a:r>
          </a:p>
        </p:txBody>
      </p:sp>
      <p:pic>
        <p:nvPicPr>
          <p:cNvPr id="208" name="51653S4Q6TL._SX435_BO1,204,203,200_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16949" y="2921545"/>
            <a:ext cx="1428233" cy="1552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the greta War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3906" y="2831169"/>
            <a:ext cx="1611577" cy="1627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War-to-End-All-Wars.jpg.pagespeed.ce.T0F2OgJBSx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604368" y="2904256"/>
            <a:ext cx="1600201" cy="160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51dtMY7MoZL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700808" y="2972584"/>
            <a:ext cx="1829812" cy="1412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the war to end all wars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696428" y="2893862"/>
            <a:ext cx="1280552" cy="1601492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-88900" y="4445000"/>
            <a:ext cx="3431431" cy="58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233679">
              <a:defRPr sz="3200"/>
            </a:lvl1pPr>
          </a:lstStyle>
          <a:p>
            <a:pPr/>
            <a:r>
              <a:t>WWI Fiction</a:t>
            </a:r>
          </a:p>
        </p:txBody>
      </p:sp>
      <p:pic>
        <p:nvPicPr>
          <p:cNvPr id="214" name="51+bAfb0hzL._SX326_BO1,204,203,200_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20356" y="5127813"/>
            <a:ext cx="837561" cy="1274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51d51NLi6-L._SX351_BO1,204,203,200_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72970" y="5100035"/>
            <a:ext cx="946887" cy="1338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asted-image.tif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405805" y="5087612"/>
            <a:ext cx="1219508" cy="1355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pasted-image.tif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718541" y="5111611"/>
            <a:ext cx="1115711" cy="1402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pasted-image.tif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3134484" y="5128451"/>
            <a:ext cx="811450" cy="1265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asted-image.tif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1141806" y="5004918"/>
            <a:ext cx="1061649" cy="141270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hape 220"/>
          <p:cNvSpPr/>
          <p:nvPr/>
        </p:nvSpPr>
        <p:spPr>
          <a:xfrm>
            <a:off x="203200" y="6629400"/>
            <a:ext cx="5159375" cy="58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233679">
              <a:defRPr sz="3200"/>
            </a:lvl1pPr>
          </a:lstStyle>
          <a:p>
            <a:pPr/>
            <a:r>
              <a:t>John Wilson’s WWI Books</a:t>
            </a:r>
          </a:p>
        </p:txBody>
      </p:sp>
      <p:pic>
        <p:nvPicPr>
          <p:cNvPr id="221" name="516yP3uDS1L._SX302_BO1,204,203,200_.jp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488076" y="4986653"/>
            <a:ext cx="931854" cy="1529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51A2W8zmNpL._SX329_BO1,204,203,200_.jp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6170198" y="4986922"/>
            <a:ext cx="1003580" cy="1512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AndInTheMorning-sellsheet.jp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78498" y="7468518"/>
            <a:ext cx="1247548" cy="1746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sc0070a738.jp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775655" y="7466352"/>
            <a:ext cx="1220630" cy="1779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WingPrayer3-v1.jp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311111" y="7465422"/>
            <a:ext cx="1191913" cy="1786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DarkTerror-v1a.jp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4823468" y="7490711"/>
            <a:ext cx="1154659" cy="1730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DangerousGame3_v1b.jpg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6268058" y="7481367"/>
            <a:ext cx="1159973" cy="1738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red goodwin cover 4.jpg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7751848" y="7494471"/>
            <a:ext cx="1089830" cy="1671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A Soldier's Sketchbook (1) 2.jpg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10767279" y="7491517"/>
            <a:ext cx="1830515" cy="1583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sc000f5577.jpg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9085416" y="7454879"/>
            <a:ext cx="1338791" cy="1598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61jD26NQaHL.jpg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8333134" y="549941"/>
            <a:ext cx="1203962" cy="1807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WWI horrible Histories.jpg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11110099" y="2755631"/>
            <a:ext cx="1156862" cy="1770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/>
        </p:nvSpPr>
        <p:spPr>
          <a:xfrm>
            <a:off x="308049" y="88900"/>
            <a:ext cx="3867002" cy="279401"/>
          </a:xfrm>
          <a:prstGeom prst="rect">
            <a:avLst/>
          </a:prstGeom>
          <a:solidFill>
            <a:schemeClr val="accent3">
              <a:satOff val="-13807"/>
              <a:lumOff val="193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1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FFFFFF"/>
                </a:solidFill>
              </a:rPr>
              <a:t>John Wilson’s Website:</a:t>
            </a:r>
            <a:r>
              <a:t>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www.johnwilsonauthor.com</a:t>
            </a:r>
          </a:p>
        </p:txBody>
      </p:sp>
      <p:sp>
        <p:nvSpPr>
          <p:cNvPr id="235" name="Shape 235"/>
          <p:cNvSpPr/>
          <p:nvPr/>
        </p:nvSpPr>
        <p:spPr>
          <a:xfrm>
            <a:off x="271388" y="485837"/>
            <a:ext cx="7142461" cy="714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1" sz="1200" u="sng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Vimy Resources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At Vimy Ridge</a:t>
            </a:r>
            <a:r>
              <a:t>, Hugh Brewster, </a:t>
            </a:r>
            <a:r>
              <a:rPr i="1"/>
              <a:t>Scholastic</a:t>
            </a:r>
            <a:r>
              <a:t>, 2007, 48 pages.</a:t>
            </a:r>
          </a:p>
          <a:p>
            <a:pPr algn="l" defTabSz="457200">
              <a:defRPr b="1"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Valour at Vimy Ridge</a:t>
            </a:r>
            <a:r>
              <a:rPr b="0"/>
              <a:t>, Tom Douglas, </a:t>
            </a:r>
            <a:r>
              <a:rPr b="0" i="1"/>
              <a:t>Amazing Stories</a:t>
            </a:r>
            <a:r>
              <a:rPr b="0"/>
              <a:t>, 2007, 144 pages.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The Vimy Oaks</a:t>
            </a:r>
            <a:r>
              <a:t>, Linda Granfield, </a:t>
            </a:r>
            <a:r>
              <a:rPr i="1"/>
              <a:t>North Winds Press</a:t>
            </a:r>
            <a:r>
              <a:t>, 2017, 36 pages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Vimy,</a:t>
            </a:r>
            <a:r>
              <a:t> Pierre Burton, </a:t>
            </a:r>
            <a:r>
              <a:rPr i="1"/>
              <a:t>Pen and Sword</a:t>
            </a:r>
            <a:r>
              <a:t>, 2012, 256 pages.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From Vimy to Victory</a:t>
            </a:r>
            <a:r>
              <a:t>, Hugh Brewster, </a:t>
            </a:r>
            <a:r>
              <a:rPr i="1"/>
              <a:t>Scholastic</a:t>
            </a:r>
            <a:r>
              <a:t>, 2014, 48 pages.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 defTabSz="457200">
              <a:defRPr b="1" sz="1200" u="sng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WWI Non-fiction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The Great War,</a:t>
            </a:r>
            <a:r>
              <a:t> Robert Livesey and A.G Smith, </a:t>
            </a:r>
            <a:r>
              <a:rPr i="1"/>
              <a:t>Fitzhenry &amp; Whiteside</a:t>
            </a:r>
            <a:r>
              <a:t>, 2006, 90 pages.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The War to End All Wars</a:t>
            </a:r>
            <a:r>
              <a:t>, Russell Freedman, </a:t>
            </a:r>
            <a:r>
              <a:rPr i="1"/>
              <a:t>Clarion Books</a:t>
            </a:r>
            <a:r>
              <a:t>, 2010, 192 pages.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The War to End All Wars</a:t>
            </a:r>
            <a:r>
              <a:t>, Jack Batten, </a:t>
            </a:r>
            <a:r>
              <a:rPr i="1"/>
              <a:t>Tundra</a:t>
            </a:r>
            <a:r>
              <a:t>, 2009, 160 pages.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Where Poppies Grow</a:t>
            </a:r>
            <a:r>
              <a:t>, Linda Granfield, </a:t>
            </a:r>
            <a:r>
              <a:rPr i="1"/>
              <a:t>Fitzhenry &amp; Whiteside, 2005, 48 pages.</a:t>
            </a:r>
            <a:endParaRPr i="1"/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World War 1 for Kids</a:t>
            </a:r>
            <a:r>
              <a:t>, Kent Rasmussen</a:t>
            </a:r>
            <a:r>
              <a:rPr i="1"/>
              <a:t>, Chicago Review Press,</a:t>
            </a:r>
            <a:r>
              <a:t> 2014, 192 pages.</a:t>
            </a:r>
            <a:endParaRPr i="1"/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Frightful First World War,</a:t>
            </a:r>
            <a:r>
              <a:t> Terry Deary &amp; Martin Brown,</a:t>
            </a:r>
            <a:r>
              <a:rPr i="1"/>
              <a:t> Scholastic,</a:t>
            </a:r>
            <a:r>
              <a:t> 2008, 144 pages.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Desperate Glory: The Story of WWI</a:t>
            </a:r>
            <a:r>
              <a:t>, </a:t>
            </a:r>
            <a:r>
              <a:rPr i="1"/>
              <a:t>Napoleon</a:t>
            </a:r>
            <a:r>
              <a:t>, 2008, 96 pages.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A Soldier’s Sketchbook: The Illustrated First World War Diary of R. H. Rabjohn</a:t>
            </a:r>
            <a:r>
              <a:t>, </a:t>
            </a:r>
            <a:r>
              <a:rPr i="1"/>
              <a:t>Tundra</a:t>
            </a:r>
            <a:r>
              <a:t>, 2017, 120 pages.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 defTabSz="457200">
              <a:defRPr b="1" sz="1200" u="sng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WWI Fiction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Charlie Wilcox</a:t>
            </a:r>
            <a:r>
              <a:t>, Sharon McKay, </a:t>
            </a:r>
            <a:r>
              <a:rPr i="1"/>
              <a:t>Puffin</a:t>
            </a:r>
            <a:r>
              <a:t>, 2011, 304 pages.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Lord of the Nutcracker Men</a:t>
            </a:r>
            <a:r>
              <a:t>, Iain Lawrence, </a:t>
            </a:r>
            <a:r>
              <a:rPr i="1"/>
              <a:t>HarperCollins</a:t>
            </a:r>
            <a:r>
              <a:t>, 2004, 272 pages.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Megiddo’s Shadow</a:t>
            </a:r>
            <a:r>
              <a:t>, Arthur Slade, </a:t>
            </a:r>
            <a:r>
              <a:rPr i="1"/>
              <a:t>HarperCollins</a:t>
            </a:r>
            <a:r>
              <a:t>, 2006, 368 pages.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All Quiet on the Western Front</a:t>
            </a:r>
            <a:r>
              <a:t>, Erich Maria Remarque, </a:t>
            </a:r>
            <a:r>
              <a:rPr i="1"/>
              <a:t>Ballantine</a:t>
            </a:r>
            <a:r>
              <a:t>, 1987, 304 pages.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Generals Die in Bed</a:t>
            </a:r>
            <a:r>
              <a:t>, Charles Yale Harrison, </a:t>
            </a:r>
            <a:r>
              <a:rPr i="1"/>
              <a:t>Annick</a:t>
            </a:r>
            <a:r>
              <a:t>, 2014, 176 pages.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Proud as a Peacock, Brave as a Lion</a:t>
            </a:r>
            <a:r>
              <a:t>, Jane Barclay, </a:t>
            </a:r>
            <a:r>
              <a:rPr i="1"/>
              <a:t>Tundra</a:t>
            </a:r>
            <a:r>
              <a:t>, 2009, 24 pages.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A Bear in War</a:t>
            </a:r>
            <a:r>
              <a:t>, Stephanie Innes &amp; Harry Endrulat, </a:t>
            </a:r>
            <a:r>
              <a:rPr i="1"/>
              <a:t>Pajama Press</a:t>
            </a:r>
            <a:r>
              <a:t>, 2012, 40 pages.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Forget-Me-Not</a:t>
            </a:r>
            <a:r>
              <a:t>, Maxine Trottier, </a:t>
            </a:r>
            <a:r>
              <a:rPr i="1"/>
              <a:t>Tuckamore</a:t>
            </a:r>
            <a:r>
              <a:t>, 2008, 32 pages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 defTabSz="457200">
              <a:defRPr b="1" sz="1200" u="sng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First World War Books by John Wilson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And in the Morning</a:t>
            </a:r>
            <a:r>
              <a:t>, </a:t>
            </a:r>
            <a:r>
              <a:rPr i="1"/>
              <a:t>Heritage House</a:t>
            </a:r>
            <a:r>
              <a:t>, 2014, 220 pages. 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Shot at Dawn</a:t>
            </a:r>
            <a:r>
              <a:t>, </a:t>
            </a:r>
            <a:r>
              <a:rPr i="1"/>
              <a:t>Scholastic</a:t>
            </a:r>
            <a:r>
              <a:t>, 2011, 202 pages. 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Wings of War: Tales of War Book I, </a:t>
            </a:r>
            <a:r>
              <a:rPr i="1"/>
              <a:t>Doubleday</a:t>
            </a:r>
            <a:r>
              <a:t>, 2014, 182 pages.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Dark Terror: Tales of War Book II, </a:t>
            </a:r>
            <a:r>
              <a:rPr i="1"/>
              <a:t>Doubleday</a:t>
            </a:r>
            <a:r>
              <a:t>, 2015, 200 pages.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A Dangerous Game: Tales of War Book III, </a:t>
            </a:r>
            <a:r>
              <a:rPr i="1"/>
              <a:t>Doubleday</a:t>
            </a:r>
            <a:r>
              <a:t>, 2016, 196 pages.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Red Goodwin</a:t>
            </a:r>
            <a:r>
              <a:t>, </a:t>
            </a:r>
            <a:r>
              <a:rPr i="1"/>
              <a:t>Ronsdale Press</a:t>
            </a:r>
            <a:r>
              <a:t>, Vancouver, 2006, 170 pages.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A Soldier’s Sketchbook: The Illustrated First World War Diary of R. H. Rabjohn</a:t>
            </a:r>
            <a:r>
              <a:t>, </a:t>
            </a:r>
            <a:r>
              <a:rPr i="1"/>
              <a:t>Tundra</a:t>
            </a:r>
            <a:r>
              <a:t>, 2017, 120 pages.</a:t>
            </a:r>
          </a:p>
          <a:p>
            <a:pPr algn="l" defTabSz="457200">
              <a:defRPr sz="1200">
                <a:solidFill>
                  <a:srgbClr val="DCDEE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/>
              <a:t>Desperate Glory: The Story of WWI</a:t>
            </a:r>
            <a:r>
              <a:t>, </a:t>
            </a:r>
            <a:r>
              <a:rPr i="1"/>
              <a:t>Napoleon</a:t>
            </a:r>
            <a:r>
              <a:t>, Toronto, 2008, 96 pages.</a:t>
            </a:r>
          </a:p>
        </p:txBody>
      </p:sp>
      <p:sp>
        <p:nvSpPr>
          <p:cNvPr id="236" name="Shape 236"/>
          <p:cNvSpPr/>
          <p:nvPr/>
        </p:nvSpPr>
        <p:spPr>
          <a:xfrm>
            <a:off x="6979007" y="5164732"/>
            <a:ext cx="4534228" cy="1512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http://www.warmuseum.ca/firstworldwar/</a:t>
            </a:r>
          </a:p>
          <a:p>
            <a:pPr algn="l"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http://www.veterans.gc.ca/eng/remembrance/history/first-world-war</a:t>
            </a:r>
          </a:p>
          <a:p>
            <a:pPr algn="l"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http://ww1.canada.com</a:t>
            </a:r>
          </a:p>
          <a:p>
            <a:pPr algn="l"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http://www.thecanadianencyclopedia.ca/en/article/first-world-war-wwi/</a:t>
            </a:r>
          </a:p>
          <a:p>
            <a:pPr algn="l"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7" invalidUrl="" action="" tgtFrame="" tooltip="" history="1" highlightClick="0" endSnd="0"/>
              </a:rPr>
              <a:t>https://www.collectionscanada.gc.ca/firstworldwar/index-e.html</a:t>
            </a:r>
          </a:p>
          <a:p>
            <a:pPr algn="l">
              <a:spcBef>
                <a:spcPts val="400"/>
              </a:spcBef>
              <a:defRPr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8" invalidUrl="" action="" tgtFrame="" tooltip="" history="1" highlightClick="0" endSnd="0"/>
              </a:rPr>
              <a:t>http://www.thememoryproject.com/stories/WWI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xfrm>
            <a:off x="2552700" y="342900"/>
            <a:ext cx="7283004" cy="974577"/>
          </a:xfrm>
          <a:prstGeom prst="rect">
            <a:avLst/>
          </a:prstGeom>
        </p:spPr>
        <p:txBody>
          <a:bodyPr/>
          <a:lstStyle>
            <a:lvl1pPr defTabSz="420624">
              <a:defRPr sz="5760"/>
            </a:lvl1pPr>
          </a:lstStyle>
          <a:p>
            <a:pPr/>
            <a:r>
              <a:t>Internet Sources</a:t>
            </a:r>
          </a:p>
        </p:txBody>
      </p:sp>
      <p:sp>
        <p:nvSpPr>
          <p:cNvPr id="127" name="Shape 127"/>
          <p:cNvSpPr/>
          <p:nvPr>
            <p:ph type="body" idx="1"/>
          </p:nvPr>
        </p:nvSpPr>
        <p:spPr>
          <a:xfrm>
            <a:off x="1092200" y="1778000"/>
            <a:ext cx="11099800" cy="7142957"/>
          </a:xfrm>
          <a:prstGeom prst="rect">
            <a:avLst/>
          </a:prstGeom>
        </p:spPr>
        <p:txBody>
          <a:bodyPr/>
          <a:lstStyle/>
          <a:p>
            <a:pPr marL="402336" indent="-402336" defTabSz="514095">
              <a:spcBef>
                <a:spcPts val="3600"/>
              </a:spcBef>
              <a:defRPr sz="3343"/>
            </a:pPr>
            <a:r>
              <a:rPr u="sng">
                <a:hlinkClick r:id="rId2" invalidUrl="" action="" tgtFrame="" tooltip="" history="1" highlightClick="0" endSnd="0"/>
              </a:rPr>
              <a:t>http://www.warmuseum.ca/firstworldwar/</a:t>
            </a:r>
          </a:p>
          <a:p>
            <a:pPr marL="402336" indent="-402336" defTabSz="514095">
              <a:spcBef>
                <a:spcPts val="3600"/>
              </a:spcBef>
              <a:defRPr sz="3343"/>
            </a:pPr>
            <a:r>
              <a:rPr u="sng">
                <a:hlinkClick r:id="rId3" invalidUrl="" action="" tgtFrame="" tooltip="" history="1" highlightClick="0" endSnd="0"/>
              </a:rPr>
              <a:t>http://www.veterans.gc.ca/eng/remembrance/history/first-world-war</a:t>
            </a:r>
          </a:p>
          <a:p>
            <a:pPr marL="402336" indent="-402336" defTabSz="514095">
              <a:spcBef>
                <a:spcPts val="3600"/>
              </a:spcBef>
              <a:defRPr sz="3343"/>
            </a:pPr>
            <a:r>
              <a:rPr u="sng">
                <a:hlinkClick r:id="rId4" invalidUrl="" action="" tgtFrame="" tooltip="" history="1" highlightClick="0" endSnd="0"/>
              </a:rPr>
              <a:t>http://ww1.canada.com</a:t>
            </a:r>
          </a:p>
          <a:p>
            <a:pPr marL="402336" indent="-402336" defTabSz="514095">
              <a:spcBef>
                <a:spcPts val="3600"/>
              </a:spcBef>
              <a:defRPr sz="3343"/>
            </a:pPr>
            <a:r>
              <a:rPr u="sng">
                <a:hlinkClick r:id="rId5" invalidUrl="" action="" tgtFrame="" tooltip="" history="1" highlightClick="0" endSnd="0"/>
              </a:rPr>
              <a:t>http://www.thecanadianencyclopedia.ca/en/article/first-world-war-wwi/</a:t>
            </a:r>
          </a:p>
          <a:p>
            <a:pPr marL="402336" indent="-402336" defTabSz="514095">
              <a:spcBef>
                <a:spcPts val="3600"/>
              </a:spcBef>
              <a:defRPr sz="3343"/>
            </a:pPr>
            <a:r>
              <a:rPr u="sng">
                <a:hlinkClick r:id="rId6" invalidUrl="" action="" tgtFrame="" tooltip="" history="1" highlightClick="0" endSnd="0"/>
              </a:rPr>
              <a:t>https://www.collectionscanada.gc.ca/firstworldwar/index-e.html</a:t>
            </a:r>
          </a:p>
          <a:p>
            <a:pPr marL="402336" indent="-402336" defTabSz="514095">
              <a:spcBef>
                <a:spcPts val="3600"/>
              </a:spcBef>
              <a:defRPr sz="3343"/>
            </a:pPr>
            <a:r>
              <a:rPr u="sng">
                <a:hlinkClick r:id="rId7" invalidUrl="" action="" tgtFrame="" tooltip="" history="1" highlightClick="0" endSnd="0"/>
              </a:rPr>
              <a:t>http://www.thememoryproject.com/stories/WWI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title"/>
          </p:nvPr>
        </p:nvSpPr>
        <p:spPr>
          <a:xfrm>
            <a:off x="952500" y="3644900"/>
            <a:ext cx="11099800" cy="2120900"/>
          </a:xfrm>
          <a:prstGeom prst="rect">
            <a:avLst/>
          </a:prstGeom>
        </p:spPr>
        <p:txBody>
          <a:bodyPr/>
          <a:lstStyle/>
          <a:p>
            <a:pPr/>
            <a:r>
              <a:t>Show and Tell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AndInTheMorning-sellshee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1222" y="1426528"/>
            <a:ext cx="5381827" cy="7534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sc0070a73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68167" y="1255355"/>
            <a:ext cx="5323854" cy="7762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f3c73ed12a5620eb0b2edf1149c76c9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4154" y="53592"/>
            <a:ext cx="8092170" cy="4419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Vimy with bodi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0501" y="4605790"/>
            <a:ext cx="10148097" cy="50863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516yP3uDS1L._SX302_BO1,204,203,200_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6257" y="1178815"/>
            <a:ext cx="4696407" cy="7708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51A2W8zmNpL._SX329_BO1,204,203,200_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54534" y="1170333"/>
            <a:ext cx="5128790" cy="77319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title"/>
          </p:nvPr>
        </p:nvSpPr>
        <p:spPr>
          <a:xfrm>
            <a:off x="800100" y="3949700"/>
            <a:ext cx="11099800" cy="2120900"/>
          </a:xfrm>
          <a:prstGeom prst="rect">
            <a:avLst/>
          </a:prstGeom>
        </p:spPr>
        <p:txBody>
          <a:bodyPr/>
          <a:lstStyle/>
          <a:p>
            <a:pPr/>
            <a:r>
              <a:t>Memorialization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dsc_107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8259" y="8731"/>
            <a:ext cx="652927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